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731520"/>
            <a:ext cx="1645920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960120"/>
            <a:ext cx="10728655" cy="274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F97316"/>
                </a:solidFill>
                <a:latin typeface="Consolas"/>
              </a:defRPr>
            </a:pPr>
            <a:r>
              <a:t>CENTRALSUN GLOBAL DTC • 24-MONTH PERFORMANCE &amp; GROWTH AUDIT</a:t>
            </a:r>
          </a:p>
          <a:p>
            <a:pPr>
              <a:spcAft>
                <a:spcPts val="1000"/>
              </a:spcAft>
              <a:defRPr sz="3200" b="1">
                <a:solidFill>
                  <a:srgbClr val="FFFFFF"/>
                </a:solidFill>
                <a:latin typeface="Segoe UI"/>
              </a:defRPr>
            </a:pPr>
            <a:r>
              <a:t>Centralsun: Organic Moat Architecture &amp;</a:t>
            </a:r>
            <a:br/>
            <a:r>
              <a:t>Unit Economics Transformation</a:t>
            </a:r>
          </a:p>
          <a:p>
            <a:pPr>
              <a:defRPr sz="1300">
                <a:solidFill>
                  <a:srgbClr val="94A3B8"/>
                </a:solidFill>
                <a:latin typeface="Segoe UI"/>
              </a:defRPr>
            </a:pPr>
            <a:r>
              <a:t>How We Decoupled Nordic Clean Superfoods From Paid Ad Spend, Eradicated CAC ($18.40 → $0.00), Scaled Direct Gross Margins to 96%, and Secured 308 AI Search Citations.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3886200"/>
            <a:ext cx="10728655" cy="105156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3977639"/>
            <a:ext cx="1024128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900" b="1">
                <a:solidFill>
                  <a:srgbClr val="F97316"/>
                </a:solidFill>
                <a:latin typeface="Consolas"/>
              </a:defRPr>
            </a:pPr>
            <a:r>
              <a:t>PERFORMANCE MARKETING &amp; SEARCH ARCHITECTURE LEAD</a:t>
            </a:r>
          </a:p>
          <a:p>
            <a:pPr>
              <a:defRPr sz="1400" b="1">
                <a:solidFill>
                  <a:srgbClr val="FFFFFF"/>
                </a:solidFill>
                <a:latin typeface="Segoe UI"/>
              </a:defRPr>
            </a:pPr>
            <a:r>
              <a:t>Romana Khan</a:t>
            </a:r>
          </a:p>
          <a:p>
            <a:pPr>
              <a:defRPr sz="1000">
                <a:solidFill>
                  <a:srgbClr val="94A3B8"/>
                </a:solidFill>
                <a:latin typeface="Segoe UI"/>
              </a:defRPr>
            </a:pPr>
            <a:r>
              <a:t>Principal E-Commerce Growth Architect &amp; Performance Marketing Lead  •  Peer Reviewed by Aftab M. (Search Architect)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5166360"/>
            <a:ext cx="2499055" cy="123444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5276088"/>
            <a:ext cx="2133295" cy="10149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97316"/>
                </a:solidFill>
                <a:latin typeface="Segoe UI"/>
              </a:defRPr>
            </a:pPr>
            <a:r>
              <a:t>+566%</a:t>
            </a:r>
          </a:p>
          <a:p>
            <a:pPr>
              <a:defRPr sz="1050" b="1">
                <a:solidFill>
                  <a:srgbClr val="FFFFFF"/>
                </a:solidFill>
                <a:latin typeface="Segoe UI"/>
              </a:defRPr>
            </a:pPr>
            <a:r>
              <a:t>Peak Organic Traffic</a:t>
            </a:r>
          </a:p>
          <a:p>
            <a:pPr>
              <a:defRPr sz="850">
                <a:solidFill>
                  <a:srgbClr val="64748B"/>
                </a:solidFill>
                <a:latin typeface="Segoe UI"/>
              </a:defRPr>
            </a:pPr>
            <a:r>
              <a:t>1.8K Baseline → 25.2K Peak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74720" y="5166360"/>
            <a:ext cx="2499055" cy="123444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600" y="5276088"/>
            <a:ext cx="2133295" cy="10149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10B981"/>
                </a:solidFill>
                <a:latin typeface="Segoe UI"/>
              </a:defRPr>
            </a:pPr>
            <a:r>
              <a:t>$0.00</a:t>
            </a:r>
          </a:p>
          <a:p>
            <a:pPr>
              <a:defRPr sz="1050" b="1">
                <a:solidFill>
                  <a:srgbClr val="FFFFFF"/>
                </a:solidFill>
                <a:latin typeface="Segoe UI"/>
              </a:defRPr>
            </a:pPr>
            <a:r>
              <a:t>Blended Organic CAC</a:t>
            </a:r>
          </a:p>
          <a:p>
            <a:pPr>
              <a:defRPr sz="850">
                <a:solidFill>
                  <a:srgbClr val="64748B"/>
                </a:solidFill>
                <a:latin typeface="Segoe UI"/>
              </a:defRPr>
            </a:pPr>
            <a:r>
              <a:t>Eradicated from $18.40 Paid 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5166360"/>
            <a:ext cx="2499055" cy="123444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5276088"/>
            <a:ext cx="2133295" cy="10149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38BDF8"/>
                </a:solidFill>
                <a:latin typeface="Segoe UI"/>
              </a:defRPr>
            </a:pPr>
            <a:r>
              <a:t>96%</a:t>
            </a:r>
          </a:p>
          <a:p>
            <a:pPr>
              <a:defRPr sz="1050" b="1">
                <a:solidFill>
                  <a:srgbClr val="FFFFFF"/>
                </a:solidFill>
                <a:latin typeface="Segoe UI"/>
              </a:defRPr>
            </a:pPr>
            <a:r>
              <a:t>Gross Margin Retention</a:t>
            </a:r>
          </a:p>
          <a:p>
            <a:pPr>
              <a:defRPr sz="850">
                <a:solidFill>
                  <a:srgbClr val="64748B"/>
                </a:solidFill>
                <a:latin typeface="Segoe UI"/>
              </a:defRPr>
            </a:pPr>
            <a:r>
              <a:t>Zero Ad Drag on Repeat Revenue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61120" y="5166360"/>
            <a:ext cx="2499055" cy="123444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0" y="5276088"/>
            <a:ext cx="2133295" cy="10149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A855F7"/>
                </a:solidFill>
                <a:latin typeface="Segoe UI"/>
              </a:defRPr>
            </a:pPr>
            <a:r>
              <a:t>308</a:t>
            </a:r>
          </a:p>
          <a:p>
            <a:pPr>
              <a:defRPr sz="1050" b="1">
                <a:solidFill>
                  <a:srgbClr val="FFFFFF"/>
                </a:solidFill>
                <a:latin typeface="Segoe UI"/>
              </a:defRPr>
            </a:pPr>
            <a:r>
              <a:t>AI Search Citations</a:t>
            </a:r>
          </a:p>
          <a:p>
            <a:pPr>
              <a:defRPr sz="850">
                <a:solidFill>
                  <a:srgbClr val="64748B"/>
                </a:solidFill>
                <a:latin typeface="Segoe UI"/>
              </a:defRPr>
            </a:pPr>
            <a:r>
              <a:t>ChatGPT, Google Gemini &amp; AI Mode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F97316"/>
                </a:solidFill>
                <a:latin typeface="Consolas"/>
              </a:defRPr>
            </a:pPr>
            <a:r>
              <a:t>STRATEGIC DIAGNOSTIC • MACRO DTC ECONOMICS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987552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Segoe UI"/>
              </a:defRPr>
            </a:pPr>
            <a:r>
              <a:t>The Paid Acquisition Trap: Margin Compression in Functional Superfoods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20" y="365760"/>
            <a:ext cx="1127455" cy="32004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1000">
                <a:solidFill>
                  <a:srgbClr val="64748B"/>
                </a:solidFill>
                <a:latin typeface="Consolas"/>
              </a:defRPr>
            </a:pPr>
            <a:r>
              <a:t>02 /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5212080" cy="493776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600200"/>
            <a:ext cx="4754880" cy="4480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1000" b="1">
                <a:solidFill>
                  <a:srgbClr val="F97316"/>
                </a:solidFill>
                <a:latin typeface="Consolas"/>
              </a:defRPr>
            </a:pPr>
            <a:r>
              <a:t>THE BURNING PLATFORM: RENTED ATTENTION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Meta &amp; Google CPM Inflation (+78%)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Between 2023 and 2025, EU wellness ad CPMs escalated from €8.20 to €14.60. Rented paid traffic steadily eroded customer acquisition economics.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Amazon 20%+ Margin Depredation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Selling on marketplaces subjected Centralsun to aggressive seller fees, sponsored ad bid cannibalism, and zero owned customer relationship data.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Centralsun Baseline: $18.40 CAC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At €38 Average Order Value (AOV), an $18.40 ad CAC consumed nearly 50% of top-line revenue, leaving gross margins compressed at a razor-thin 42%.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Post-iOS Attribution Blackout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Signal loss on paid social created erratic ad performance swings, causing severe revenue unpredictability and unsustainable ROAS decay.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48095" y="1371600"/>
            <a:ext cx="5212080" cy="493776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76695" y="1600200"/>
            <a:ext cx="4754880" cy="4480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1000" b="1">
                <a:solidFill>
                  <a:srgbClr val="10B981"/>
                </a:solidFill>
                <a:latin typeface="Consolas"/>
              </a:defRPr>
            </a:pPr>
            <a:r>
              <a:t>THE TRANSFORMATION THESIS: OWNED DEMAND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High-Intent Search vs Impulse Ads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Functional nutrition buyers (Wild Bilberry, Atlantic Dulse, Chaga) seek lab purity and medical protocols. They actively research on search engines, not social feeds.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Permanent Digital Real Estate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Unlike paid ads which shut off the millisecond ad spend pauses, ranked organic money pages generate recurring transactions at $0 incremental ad cost.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Three-Pillar Growth Engine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1. Technical Crawl Equity Consolidation</a:t>
            </a:r>
            <a:br/>
            <a:r>
              <a:t>2. Clinical YMYL Entity Validation (PubMed PMIDs)</a:t>
            </a:r>
            <a:br/>
            <a:r>
              <a:t>3. Cross-Border Pan-European Hreflang Localization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Financial Moat Creation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Decoupling top-line DTC revenue from paid media expanded gross margin retention to 96%, transforming Centralsun into a high-cashflow e-commerce asset.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F97316"/>
                </a:solidFill>
                <a:latin typeface="Consolas"/>
              </a:defRPr>
            </a:pPr>
            <a:r>
              <a:t>STOREFRONT FORENSICS • CRAWL EQUITY AUDIT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987552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Segoe UI"/>
              </a:defRPr>
            </a:pPr>
            <a:r>
              <a:t>Storefront Infrastructure Diagnostic: Unlocking Trapped Equity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20" y="365760"/>
            <a:ext cx="1127455" cy="32004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1000">
                <a:solidFill>
                  <a:srgbClr val="64748B"/>
                </a:solidFill>
                <a:latin typeface="Consolas"/>
              </a:defRPr>
            </a:pPr>
            <a:r>
              <a:t>03 /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5212080" cy="493776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508760"/>
            <a:ext cx="4846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F97316"/>
                </a:solidFill>
                <a:latin typeface="Consolas"/>
              </a:defRPr>
            </a:pPr>
            <a:r>
              <a:t>CENTRALSUN STOREFRONT • PRODUCTION ENVIRONMENT</a:t>
            </a:r>
          </a:p>
        </p:txBody>
      </p:sp>
      <p:pic>
        <p:nvPicPr>
          <p:cNvPr id="8" name="Picture 7" descr="centralsun-homep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74519"/>
            <a:ext cx="4846320" cy="23427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5577840"/>
            <a:ext cx="4846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64748B"/>
                </a:solidFill>
              </a:defRPr>
            </a:pPr>
            <a:r>
              <a:t>Target Domain: centralsun.com • Nordic Pure Superfoods &amp; Freeze-Dried Botanicals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8095" y="1371600"/>
            <a:ext cx="5212080" cy="493776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6695" y="1600200"/>
            <a:ext cx="4754880" cy="4480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1000" b="1">
                <a:solidFill>
                  <a:srgbClr val="F97316"/>
                </a:solidFill>
                <a:latin typeface="Consolas"/>
              </a:defRPr>
            </a:pPr>
            <a:r>
              <a:t>CRITICAL TECHNICAL DEFECTS REMEDIATED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15,240 Faceted Filter Crawl Traps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Uncontrolled URL parameter generation on catalog filters (size, price, sort) drained 78% of Googlebot's crawl allocation on near-identical duplicate pages.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Thin YMYL Product Descriptions (&lt;90 Words)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Catalog pages relied on standard manufacturer blurbs lacking third-party laboratory verification, resulting in algorithmic suppression under Google Helpful Content updates.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Zero Hreflang Canonical Architecture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Multi-language switcher was dynamically injecting sessions without proper &lt;link rel='alternate' hreflang='...'&gt; annotations, splitting domain authority across regions.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Sub-Optimal Mobile Web Vitals (LCP 4.2s)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Uncompressed TIFF/PNG assets and unbundled scripts caused excessive render blocking, dropping mobile crawl prioritization.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F97316"/>
                </a:solidFill>
                <a:latin typeface="Consolas"/>
              </a:defRPr>
            </a:pPr>
            <a:r>
              <a:t>VERIFIED THIRD-PARTY DATA • SEMRUSH TELEMETRY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987552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Segoe UI"/>
              </a:defRPr>
            </a:pPr>
            <a:r>
              <a:t>SEMrush Audit: 1.8K to 12.4K+ Sustained Monthly Organic Visits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20" y="365760"/>
            <a:ext cx="1127455" cy="32004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1000">
                <a:solidFill>
                  <a:srgbClr val="64748B"/>
                </a:solidFill>
                <a:latin typeface="Consolas"/>
              </a:defRPr>
            </a:pPr>
            <a:r>
              <a:t>04 /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5212080" cy="493776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508760"/>
            <a:ext cx="4846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38BDF8"/>
                </a:solidFill>
                <a:latin typeface="Consolas"/>
              </a:defRPr>
            </a:pPr>
            <a:r>
              <a:t>SEMRUSH VERIFIED DOMAIN ANALYTICS • CENTRALSUN.COM</a:t>
            </a:r>
          </a:p>
        </p:txBody>
      </p:sp>
      <p:pic>
        <p:nvPicPr>
          <p:cNvPr id="8" name="Picture 7" descr="centralsun-semrus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74519"/>
            <a:ext cx="4846320" cy="298162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5577840"/>
            <a:ext cx="4846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64748B"/>
                </a:solidFill>
              </a:defRPr>
            </a:pPr>
            <a:r>
              <a:t>Independent Telemetry: Verified multi-year keyword and organic search traffic database.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8095" y="1371600"/>
            <a:ext cx="5212080" cy="493776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6695" y="1600200"/>
            <a:ext cx="4754880" cy="4480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1000" b="1">
                <a:solidFill>
                  <a:srgbClr val="38BDF8"/>
                </a:solidFill>
                <a:latin typeface="Consolas"/>
              </a:defRPr>
            </a:pPr>
            <a:r>
              <a:t>VERIFIED PERFORMANCE TELEMETRY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12,400+ Sustained Organic Visits / Month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Baseline traffic expanded from 1,860 visits/mo to a steady 12,400+ baseline, with seasonal health cleanse peaks exceeding 25,200 visits/mo.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7,300+ Total Ranked Keywords (+410%)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Captured massive commercial keyword territory across Nordic, German, and UK search engines for high-ticket botanical formulations.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783 High-Authority Referring Domains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Earned natural, non-paid editorial backlink placements from respected European natural health journals, university research portals, and holistic clinical practitioners.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Zero Algorithmic Penalties or De-Indexation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Maintained 100% positive ranking trajectory through March 2024, August 2024, and 2025/2026 Google Core Updates due to strict YMYL clinical citations.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F97316"/>
                </a:solidFill>
                <a:latin typeface="Consolas"/>
              </a:defRPr>
            </a:pPr>
            <a:r>
              <a:t>TRAFFIC TRAJECTORY • ALGORITHMIC STABILITY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987552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Segoe UI"/>
              </a:defRPr>
            </a:pPr>
            <a:r>
              <a:t>24-Month Growth Curve: Sustained Compounding vs Volatility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20" y="365760"/>
            <a:ext cx="1127455" cy="32004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1000">
                <a:solidFill>
                  <a:srgbClr val="64748B"/>
                </a:solidFill>
                <a:latin typeface="Consolas"/>
              </a:defRPr>
            </a:pPr>
            <a:r>
              <a:t>05 / 12</a:t>
            </a:r>
          </a:p>
        </p:txBody>
      </p:sp>
      <p:pic>
        <p:nvPicPr>
          <p:cNvPr id="6" name="Picture 5" descr="centralsun_growth_curve_detai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371600"/>
            <a:ext cx="6583680" cy="3126527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498079" y="1371600"/>
            <a:ext cx="3962095" cy="493776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26679" y="1600200"/>
            <a:ext cx="3520440" cy="4480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1000" b="1">
                <a:solidFill>
                  <a:srgbClr val="F97316"/>
                </a:solidFill>
                <a:latin typeface="Consolas"/>
              </a:defRPr>
            </a:pPr>
            <a:r>
              <a:t>TACTICAL EXECUTION MILESTONES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Phase 1: Crawl Pruning (M1–M6)</a:t>
            </a:r>
          </a:p>
          <a:p>
            <a:pPr>
              <a:spcAft>
                <a:spcPts val="1200"/>
              </a:spcAft>
              <a:defRPr sz="950">
                <a:solidFill>
                  <a:srgbClr val="94A3B8"/>
                </a:solidFill>
              </a:defRPr>
            </a:pPr>
            <a:r>
              <a:t>Purged 15,240 faceted URLs. Crawl budget efficiency improved from 22% to 94%. Indexation latency reduced from 3 weeks to 18 hours.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Phase 2: Hreflang Scaling (M7–M14)</a:t>
            </a:r>
          </a:p>
          <a:p>
            <a:pPr>
              <a:spcAft>
                <a:spcPts val="1200"/>
              </a:spcAft>
              <a:defRPr sz="950">
                <a:solidFill>
                  <a:srgbClr val="94A3B8"/>
                </a:solidFill>
              </a:defRPr>
            </a:pPr>
            <a:r>
              <a:t>Launched native localized catalogs across Germany (DE), Finland (FI), Sweden (SE), and Baltics. Generated peak traffic surge to 25.2K visits/mo (+566%).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Phase 3: Medic Hardening (M15–M24)</a:t>
            </a:r>
          </a:p>
          <a:p>
            <a:pPr>
              <a:spcAft>
                <a:spcPts val="1200"/>
              </a:spcAft>
              <a:defRPr sz="950">
                <a:solidFill>
                  <a:srgbClr val="94A3B8"/>
                </a:solidFill>
              </a:defRPr>
            </a:pPr>
            <a:r>
              <a:t>Integrated 1,200-word clinical hubs and PubMed PMIDs. Defended positions through major Google core updates, solidifying a permanent 12.4K visits/mo high-margin baseline.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F97316"/>
                </a:solidFill>
                <a:latin typeface="Consolas"/>
              </a:defRPr>
            </a:pPr>
            <a:r>
              <a:t>INTERNATIONAL LOCALIZATION • PAN-EUROPEAN SCALE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987552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Segoe UI"/>
              </a:defRPr>
            </a:pPr>
            <a:r>
              <a:t>Cross-Border Scaling: Capturing 8 High-Purchasing-Power EU Markets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20" y="365760"/>
            <a:ext cx="1127455" cy="32004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1000">
                <a:solidFill>
                  <a:srgbClr val="64748B"/>
                </a:solidFill>
                <a:latin typeface="Consolas"/>
              </a:defRPr>
            </a:pPr>
            <a:r>
              <a:t>06 / 12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1371600"/>
          <a:ext cx="10728655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474720"/>
                <a:gridCol w="1188720"/>
                <a:gridCol w="1280160"/>
                <a:gridCol w="1188720"/>
                <a:gridCol w="1310335"/>
              </a:tblGrid>
              <a:tr h="470262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97316"/>
                          </a:solidFill>
                          <a:latin typeface="Consolas"/>
                        </a:defRPr>
                      </a:pPr>
                      <a:r>
                        <a:t>Market / Locale</a:t>
                      </a:r>
                    </a:p>
                  </a:txBody>
                  <a:tcPr>
                    <a:solidFill>
                      <a:srgbClr val="18223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97316"/>
                          </a:solidFill>
                          <a:latin typeface="Consolas"/>
                        </a:defRPr>
                      </a:pPr>
                      <a:r>
                        <a:t>Top Performing SKU Entity</a:t>
                      </a:r>
                    </a:p>
                  </a:txBody>
                  <a:tcPr>
                    <a:solidFill>
                      <a:srgbClr val="18223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97316"/>
                          </a:solidFill>
                          <a:latin typeface="Consolas"/>
                        </a:defRPr>
                      </a:pPr>
                      <a:r>
                        <a:t>Traffic Share</a:t>
                      </a:r>
                    </a:p>
                  </a:txBody>
                  <a:tcPr>
                    <a:solidFill>
                      <a:srgbClr val="18223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97316"/>
                          </a:solidFill>
                          <a:latin typeface="Consolas"/>
                        </a:defRPr>
                      </a:pPr>
                      <a:r>
                        <a:t>Avg Order (AOV)</a:t>
                      </a:r>
                    </a:p>
                  </a:txBody>
                  <a:tcPr>
                    <a:solidFill>
                      <a:srgbClr val="18223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97316"/>
                          </a:solidFill>
                          <a:latin typeface="Consolas"/>
                        </a:defRPr>
                      </a:pPr>
                      <a:r>
                        <a:t>Conversion</a:t>
                      </a:r>
                    </a:p>
                  </a:txBody>
                  <a:tcPr>
                    <a:solidFill>
                      <a:srgbClr val="18223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97316"/>
                          </a:solidFill>
                          <a:latin typeface="Consolas"/>
                        </a:defRPr>
                      </a:pPr>
                      <a:r>
                        <a:t>YoY Lift</a:t>
                      </a:r>
                    </a:p>
                  </a:txBody>
                  <a:tcPr>
                    <a:solidFill>
                      <a:srgbClr val="182238"/>
                    </a:solidFill>
                  </a:tcPr>
                </a:tc>
              </a:tr>
              <a:tr h="470262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Estonia &amp; Baltics (ET/LV/LT)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Organic Wild Nordic Bilberry Powder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28%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€46.50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4.1%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0B981"/>
                          </a:solidFill>
                          <a:latin typeface="Consolas"/>
                        </a:defRPr>
                      </a:pPr>
                      <a:r>
                        <a:t>+180%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</a:tr>
              <a:tr h="470262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Finland (FI)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Wild Harvested Chaga Extract Powder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24%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€58.20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3.9%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0B981"/>
                          </a:solidFill>
                          <a:latin typeface="Consolas"/>
                        </a:defRPr>
                      </a:pPr>
                      <a:r>
                        <a:t>+340%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</a:tr>
              <a:tr h="470262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Germany &amp; DACH (DE)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Organic Atlantic Dulse Flakes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21%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€52.00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3.4%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0B981"/>
                          </a:solidFill>
                          <a:latin typeface="Consolas"/>
                        </a:defRPr>
                      </a:pPr>
                      <a:r>
                        <a:t>+620%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</a:tr>
              <a:tr h="470262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Sweden (SE)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Organic Barley Grass Juice Powder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12%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€49.80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3.2%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0B981"/>
                          </a:solidFill>
                          <a:latin typeface="Consolas"/>
                        </a:defRPr>
                      </a:pPr>
                      <a:r>
                        <a:t>+290%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</a:tr>
              <a:tr h="470262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United Kingdom (EN)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Wild Blueberry Freeze-Dried Powder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9%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€54.00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2.8%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0B981"/>
                          </a:solidFill>
                          <a:latin typeface="Consolas"/>
                        </a:defRPr>
                      </a:pPr>
                      <a:r>
                        <a:t>+210%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</a:tr>
              <a:tr h="470268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Rest of EU / Nordic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Medical Medium Heavy Metal Detox Bundles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6%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€64.00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3.1%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0B981"/>
                          </a:solidFill>
                          <a:latin typeface="Consolas"/>
                        </a:defRPr>
                      </a:pPr>
                      <a:r>
                        <a:t>+195%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731520" y="4892040"/>
            <a:ext cx="10728655" cy="141732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4983480"/>
            <a:ext cx="10241280" cy="1234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950" b="1">
                <a:solidFill>
                  <a:srgbClr val="10B981"/>
                </a:solidFill>
                <a:latin typeface="Consolas"/>
              </a:defRPr>
            </a:pPr>
            <a:r>
              <a:t>CROSS-BORDER ARCHITECTURAL IMPACT • INCREMENTAL REVENUE GENERATION</a:t>
            </a:r>
          </a:p>
          <a:p>
            <a:pPr>
              <a:defRPr sz="1100">
                <a:solidFill>
                  <a:srgbClr val="94A3B8"/>
                </a:solidFill>
                <a:latin typeface="Segoe UI"/>
              </a:defRPr>
            </a:pPr>
            <a:r>
              <a:t>By structuring bidirectional hreflang clusters and localized XML sitemaps matched to regional search intent (e.g. 'Heidelbeerpulver' in Germany vs. 'Mustikkajauhe' in Finland), Centralsun captured €32,000/month in net-new international revenue without deploying localized paid media campaigns.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F97316"/>
                </a:solidFill>
                <a:latin typeface="Consolas"/>
              </a:defRPr>
            </a:pPr>
            <a:r>
              <a:t>ON-PAGE CONVERSION ARCHITECTURE • YMYL OPTIMIZATION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987552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Segoe UI"/>
              </a:defRPr>
            </a:pPr>
            <a:r>
              <a:t>From Simple Catalog to High-Converting Clinical Authority Hubs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20" y="365760"/>
            <a:ext cx="1127455" cy="32004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1000">
                <a:solidFill>
                  <a:srgbClr val="64748B"/>
                </a:solidFill>
                <a:latin typeface="Consolas"/>
              </a:defRPr>
            </a:pPr>
            <a:r>
              <a:t>07 /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3429000" cy="493776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554480"/>
            <a:ext cx="3063240" cy="4572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EF4444"/>
                </a:solidFill>
                <a:latin typeface="Consolas"/>
              </a:defRPr>
            </a:pPr>
            <a:r>
              <a:t>LEGACY STOREFRONT (1.6% CVR)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Thin Manufacturer Copy</a:t>
            </a:r>
          </a:p>
          <a:p>
            <a:pPr>
              <a:spcAft>
                <a:spcPts val="800"/>
              </a:spcAft>
              <a:defRPr sz="900">
                <a:solidFill>
                  <a:srgbClr val="94A3B8"/>
                </a:solidFill>
              </a:defRPr>
            </a:pPr>
            <a:r>
              <a:t>&lt;90 words of superficial ingredient claims with zero clinical differentiation.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No Lab Testing Visibility</a:t>
            </a:r>
          </a:p>
          <a:p>
            <a:pPr>
              <a:spcAft>
                <a:spcPts val="800"/>
              </a:spcAft>
              <a:defRPr sz="900">
                <a:solidFill>
                  <a:srgbClr val="94A3B8"/>
                </a:solidFill>
              </a:defRPr>
            </a:pPr>
            <a:r>
              <a:t>No Certificates of Analysis (CoA) or heavy metal screening documents available.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Basic Product Images</a:t>
            </a:r>
          </a:p>
          <a:p>
            <a:pPr>
              <a:spcAft>
                <a:spcPts val="800"/>
              </a:spcAft>
              <a:defRPr sz="900">
                <a:solidFill>
                  <a:srgbClr val="94A3B8"/>
                </a:solidFill>
              </a:defRPr>
            </a:pPr>
            <a:r>
              <a:t>Standard single studio pack shot with simple dropdown and no dosage instructions.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Customer Bounce Rate 64%</a:t>
            </a:r>
          </a:p>
          <a:p>
            <a:pPr>
              <a:spcAft>
                <a:spcPts val="800"/>
              </a:spcAft>
              <a:defRPr sz="900">
                <a:solidFill>
                  <a:srgbClr val="94A3B8"/>
                </a:solidFill>
              </a:defRPr>
            </a:pPr>
            <a:r>
              <a:t>Short dwell time (48 seconds) signaling low trust to search ranking algorithms.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79976" y="1371600"/>
            <a:ext cx="3429000" cy="493776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62856" y="1554480"/>
            <a:ext cx="3063240" cy="4572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38BDF8"/>
                </a:solidFill>
                <a:latin typeface="Consolas"/>
              </a:defRPr>
            </a:pPr>
            <a:r>
              <a:t>CLINICAL AUTHORITY HUBS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1,200+ Word Scientific Dossiers</a:t>
            </a:r>
          </a:p>
          <a:p>
            <a:pPr>
              <a:spcAft>
                <a:spcPts val="800"/>
              </a:spcAft>
              <a:defRPr sz="900">
                <a:solidFill>
                  <a:srgbClr val="94A3B8"/>
                </a:solidFill>
              </a:defRPr>
            </a:pPr>
            <a:r>
              <a:t>Comprehensive breakdown of bio-active flavonoids, extraction ratios, and optimal intake.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Verified HPLC Lab Certificates</a:t>
            </a:r>
          </a:p>
          <a:p>
            <a:pPr>
              <a:spcAft>
                <a:spcPts val="800"/>
              </a:spcAft>
              <a:defRPr sz="900">
                <a:solidFill>
                  <a:srgbClr val="94A3B8"/>
                </a:solidFill>
              </a:defRPr>
            </a:pPr>
            <a:r>
              <a:t>Downloadable laboratory testing proving non-detectable lead, mercury, arsenic, and cadmium.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Medical Reviewer Bylines</a:t>
            </a:r>
          </a:p>
          <a:p>
            <a:pPr>
              <a:spcAft>
                <a:spcPts val="800"/>
              </a:spcAft>
              <a:defRPr sz="900">
                <a:solidFill>
                  <a:srgbClr val="94A3B8"/>
                </a:solidFill>
              </a:defRPr>
            </a:pPr>
            <a:r>
              <a:t>Reviewed and verified by licensed clinical nutritionists with schema author entities.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Protocol Recipe Calculators</a:t>
            </a:r>
          </a:p>
          <a:p>
            <a:pPr>
              <a:spcAft>
                <a:spcPts val="800"/>
              </a:spcAft>
              <a:defRPr sz="900">
                <a:solidFill>
                  <a:srgbClr val="94A3B8"/>
                </a:solidFill>
              </a:defRPr>
            </a:pPr>
            <a:r>
              <a:t>Integrated smoothie pairing guides and Medical Medium detox dosage matrices.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8432" y="1371600"/>
            <a:ext cx="3429000" cy="493776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11312" y="1554480"/>
            <a:ext cx="3063240" cy="4572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10B981"/>
                </a:solidFill>
                <a:latin typeface="Consolas"/>
              </a:defRPr>
            </a:pPr>
            <a:r>
              <a:t>COMMERCIAL OUTCOME (3.85% CVR)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+140% Conversion Rate Lift</a:t>
            </a:r>
          </a:p>
          <a:p>
            <a:pPr>
              <a:spcAft>
                <a:spcPts val="800"/>
              </a:spcAft>
              <a:defRPr sz="900">
                <a:solidFill>
                  <a:srgbClr val="94A3B8"/>
                </a:solidFill>
              </a:defRPr>
            </a:pPr>
            <a:r>
              <a:t>Storewide conversion rate surged from 1.60% to 3.85% on organic landing sessions.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Session Duration 3m 42s</a:t>
            </a:r>
          </a:p>
          <a:p>
            <a:pPr>
              <a:spcAft>
                <a:spcPts val="800"/>
              </a:spcAft>
              <a:defRPr sz="900">
                <a:solidFill>
                  <a:srgbClr val="94A3B8"/>
                </a:solidFill>
              </a:defRPr>
            </a:pPr>
            <a:r>
              <a:t>Dwell time expanded nearly 5x, establishing high dwell signals that rewarded rankings.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Add-To-Cart Rate: 9.8%</a:t>
            </a:r>
          </a:p>
          <a:p>
            <a:pPr>
              <a:spcAft>
                <a:spcPts val="800"/>
              </a:spcAft>
              <a:defRPr sz="900">
                <a:solidFill>
                  <a:srgbClr val="94A3B8"/>
                </a:solidFill>
              </a:defRPr>
            </a:pPr>
            <a:r>
              <a:t>Pre-purchase buyer education removed friction, dramatically reducing cart abandonment.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84% 90-Day Repeat Reorder</a:t>
            </a:r>
          </a:p>
          <a:p>
            <a:pPr>
              <a:spcAft>
                <a:spcPts val="800"/>
              </a:spcAft>
              <a:defRPr sz="900">
                <a:solidFill>
                  <a:srgbClr val="94A3B8"/>
                </a:solidFill>
              </a:defRPr>
            </a:pPr>
            <a:r>
              <a:t>High trust translated into continuous subscription and repeat bulk orders.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F97316"/>
                </a:solidFill>
                <a:latin typeface="Consolas"/>
              </a:defRPr>
            </a:pPr>
            <a:r>
              <a:t>COMMERCIAL KEYWORD DOMINANCE • EUROPEAN SERP RANKINGS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987552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Segoe UI"/>
              </a:defRPr>
            </a:pPr>
            <a:r>
              <a:t>Core SKU SERP Domination: Outranking Global Retail Giants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20" y="365760"/>
            <a:ext cx="1127455" cy="32004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1000">
                <a:solidFill>
                  <a:srgbClr val="64748B"/>
                </a:solidFill>
                <a:latin typeface="Consolas"/>
              </a:defRPr>
            </a:pPr>
            <a:r>
              <a:t>08 / 12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1371600"/>
          <a:ext cx="10728655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/>
                <a:gridCol w="1005840"/>
                <a:gridCol w="1188720"/>
                <a:gridCol w="2011680"/>
                <a:gridCol w="1097280"/>
                <a:gridCol w="2316175"/>
              </a:tblGrid>
              <a:tr h="470262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97316"/>
                          </a:solidFill>
                          <a:latin typeface="Consolas"/>
                        </a:defRPr>
                      </a:pPr>
                      <a:r>
                        <a:t>Target Search Entity / SKU</a:t>
                      </a:r>
                    </a:p>
                  </a:txBody>
                  <a:tcPr>
                    <a:solidFill>
                      <a:srgbClr val="18223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97316"/>
                          </a:solidFill>
                          <a:latin typeface="Consolas"/>
                        </a:defRPr>
                      </a:pPr>
                      <a:r>
                        <a:t>SERP Rank</a:t>
                      </a:r>
                    </a:p>
                  </a:txBody>
                  <a:tcPr>
                    <a:solidFill>
                      <a:srgbClr val="18223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97316"/>
                          </a:solidFill>
                          <a:latin typeface="Consolas"/>
                        </a:defRPr>
                      </a:pPr>
                      <a:r>
                        <a:t>Monthly Vol</a:t>
                      </a:r>
                    </a:p>
                  </a:txBody>
                  <a:tcPr>
                    <a:solidFill>
                      <a:srgbClr val="18223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97316"/>
                          </a:solidFill>
                          <a:latin typeface="Consolas"/>
                        </a:defRPr>
                      </a:pPr>
                      <a:r>
                        <a:t>Search Intent</a:t>
                      </a:r>
                    </a:p>
                  </a:txBody>
                  <a:tcPr>
                    <a:solidFill>
                      <a:srgbClr val="18223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97316"/>
                          </a:solidFill>
                          <a:latin typeface="Consolas"/>
                        </a:defRPr>
                      </a:pPr>
                      <a:r>
                        <a:t>Avg CVR</a:t>
                      </a:r>
                    </a:p>
                  </a:txBody>
                  <a:tcPr>
                    <a:solidFill>
                      <a:srgbClr val="18223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97316"/>
                          </a:solidFill>
                          <a:latin typeface="Consolas"/>
                        </a:defRPr>
                      </a:pPr>
                      <a:r>
                        <a:t>Key Competitors Outranked</a:t>
                      </a:r>
                    </a:p>
                  </a:txBody>
                  <a:tcPr>
                    <a:solidFill>
                      <a:srgbClr val="182238"/>
                    </a:solidFill>
                  </a:tcPr>
                </a:tc>
              </a:tr>
              <a:tr h="470262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Wild Nordic Blueberry Powder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 b="1">
                          <a:solidFill>
                            <a:srgbClr val="10B981"/>
                          </a:solidFill>
                          <a:latin typeface="Consolas"/>
                        </a:defRPr>
                      </a:pPr>
                      <a:r>
                        <a:t>#1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4,400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Transactional / Purchase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4.8%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Amazon EU, iHerb, Local Pharmacies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</a:tr>
              <a:tr h="470262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Organic Atlantic Dulse Flakes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 b="1">
                          <a:solidFill>
                            <a:srgbClr val="38BDF8"/>
                          </a:solidFill>
                          <a:latin typeface="Consolas"/>
                        </a:defRPr>
                      </a:pPr>
                      <a:r>
                        <a:t>#2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3,600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Commercial Investigation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3.9%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Vimergy EU, Amazon, Naturitas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</a:tr>
              <a:tr h="470262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Raw Chaga Mushroom Extract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 b="1">
                          <a:solidFill>
                            <a:srgbClr val="10B981"/>
                          </a:solidFill>
                          <a:latin typeface="Consolas"/>
                        </a:defRPr>
                      </a:pPr>
                      <a:r>
                        <a:t>#1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2,900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High-Intent Cleanse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4.2%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Four Sigmatic, Bulk Powders, Koro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</a:tr>
              <a:tr h="470262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Pure Barley Grass Juice Powder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 b="1">
                          <a:solidFill>
                            <a:srgbClr val="38BDF8"/>
                          </a:solidFill>
                          <a:latin typeface="Consolas"/>
                        </a:defRPr>
                      </a:pPr>
                      <a:r>
                        <a:t>#3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5,100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Transactional Daily Use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3.6%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iHerb, MyProtein, Bio-Supermarket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</a:tr>
              <a:tr h="470262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Wild Bilberry Freeze-Dried Powder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 b="1">
                          <a:solidFill>
                            <a:srgbClr val="10B981"/>
                          </a:solidFill>
                          <a:latin typeface="Consolas"/>
                        </a:defRPr>
                      </a:pPr>
                      <a:r>
                        <a:t>#1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2,200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Commercial Niche Bio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5.1%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Loov Organic, Arctic Naturals</a:t>
                      </a:r>
                    </a:p>
                  </a:txBody>
                  <a:tcPr>
                    <a:solidFill>
                      <a:srgbClr val="131B2E"/>
                    </a:solidFill>
                  </a:tcPr>
                </a:tc>
              </a:tr>
              <a:tr h="470268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Spirulina Powder Nordic Bio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 b="1">
                          <a:solidFill>
                            <a:srgbClr val="38BDF8"/>
                          </a:solidFill>
                          <a:latin typeface="Consolas"/>
                        </a:defRPr>
                      </a:pPr>
                      <a:r>
                        <a:t>#2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3,800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High Commercial Vol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Consolas"/>
                        </a:defRPr>
                      </a:pPr>
                      <a:r>
                        <a:t>3.5%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Naturya, Sevenhills, Amazon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731520" y="4892040"/>
            <a:ext cx="10728655" cy="141732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4983480"/>
            <a:ext cx="10241280" cy="1234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950" b="1">
                <a:solidFill>
                  <a:srgbClr val="F97316"/>
                </a:solidFill>
                <a:latin typeface="Consolas"/>
              </a:defRPr>
            </a:pPr>
            <a:r>
              <a:t>COMMERCIAL INTENT CONQUEST • 74% MONOPOLY OF TARGET BOTANICAL QUERIES</a:t>
            </a:r>
          </a:p>
          <a:p>
            <a:pPr>
              <a:defRPr sz="1100">
                <a:solidFill>
                  <a:srgbClr val="94A3B8"/>
                </a:solidFill>
                <a:latin typeface="Segoe UI"/>
              </a:defRPr>
            </a:pPr>
            <a:r>
              <a:t>Centralsun successfully captured positions #1–#3 across every primary revenue-generating botanical query in the Nordic and DACH regions. High transactional intent queries convert at an extraordinary 3.5%–5.1%, directly intercepting customers previously acquired through expensive paid shopping ads.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F97316"/>
                </a:solidFill>
                <a:latin typeface="Consolas"/>
              </a:defRPr>
            </a:pPr>
            <a:r>
              <a:t>YMYL COMPLIANCE • SEARCH ARCHITECTURE INTEGRITY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987552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Segoe UI"/>
              </a:defRPr>
            </a:pPr>
            <a:r>
              <a:t>Engineering Google 'Medic' Immunity: Clinical Proof as a Moat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20" y="365760"/>
            <a:ext cx="1127455" cy="32004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1000">
                <a:solidFill>
                  <a:srgbClr val="64748B"/>
                </a:solidFill>
                <a:latin typeface="Consolas"/>
              </a:defRPr>
            </a:pPr>
            <a:r>
              <a:t>09 /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3429000" cy="493776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554480"/>
            <a:ext cx="3063240" cy="4572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38BDF8"/>
                </a:solidFill>
                <a:latin typeface="Consolas"/>
              </a:defRPr>
            </a:pPr>
            <a:r>
              <a:t>PUBMED &amp; CLINICAL CITATIONS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Direct Clinical Study Citations</a:t>
            </a:r>
          </a:p>
          <a:p>
            <a:pPr>
              <a:spcAft>
                <a:spcPts val="1000"/>
              </a:spcAft>
              <a:defRPr sz="900">
                <a:solidFill>
                  <a:srgbClr val="94A3B8"/>
                </a:solidFill>
              </a:defRPr>
            </a:pPr>
            <a:r>
              <a:t>Referencing peer-reviewed trials (PMID database) for anthocyanin absorption and antioxidant capacity.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EFSA Compliance Guardrails</a:t>
            </a:r>
          </a:p>
          <a:p>
            <a:pPr>
              <a:spcAft>
                <a:spcPts val="1000"/>
              </a:spcAft>
              <a:defRPr sz="900">
                <a:solidFill>
                  <a:srgbClr val="94A3B8"/>
                </a:solidFill>
              </a:defRPr>
            </a:pPr>
            <a:r>
              <a:t>Strict adherence to European Food Safety Authority standards, preventing unapproved drug claim flags.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Third-Party Bio-Availability Data</a:t>
            </a:r>
          </a:p>
          <a:p>
            <a:pPr>
              <a:spcAft>
                <a:spcPts val="1000"/>
              </a:spcAft>
              <a:defRPr sz="900">
                <a:solidFill>
                  <a:srgbClr val="94A3B8"/>
                </a:solidFill>
              </a:defRPr>
            </a:pPr>
            <a:r>
              <a:t>Documented laboratory comparisons proving cold freeze-drying retains 94% bio-actives vs heat drying.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79976" y="1371600"/>
            <a:ext cx="3429000" cy="493776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62856" y="1554480"/>
            <a:ext cx="3063240" cy="4572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10B981"/>
                </a:solidFill>
                <a:latin typeface="Consolas"/>
              </a:defRPr>
            </a:pPr>
            <a:r>
              <a:t>STRUCTURED SCHEMA GRAPHS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Nested JSON-LD Entities</a:t>
            </a:r>
          </a:p>
          <a:p>
            <a:pPr>
              <a:spcAft>
                <a:spcPts val="1000"/>
              </a:spcAft>
              <a:defRPr sz="900">
                <a:solidFill>
                  <a:srgbClr val="94A3B8"/>
                </a:solidFill>
              </a:defRPr>
            </a:pPr>
            <a:r>
              <a:t>Product, Offer, AggregateRating, MedicalAudience, and NutritionInformation structured schemas.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Knowledge Graph Alignment</a:t>
            </a:r>
          </a:p>
          <a:p>
            <a:pPr>
              <a:spcAft>
                <a:spcPts val="1000"/>
              </a:spcAft>
              <a:defRPr sz="900">
                <a:solidFill>
                  <a:srgbClr val="94A3B8"/>
                </a:solidFill>
              </a:defRPr>
            </a:pPr>
            <a:r>
              <a:t>Disambiguated Centralsun as the verified brand entity for Nordic raw botanical harvesting.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FAQPage Rich Snippets</a:t>
            </a:r>
          </a:p>
          <a:p>
            <a:pPr>
              <a:spcAft>
                <a:spcPts val="1000"/>
              </a:spcAft>
              <a:defRPr sz="900">
                <a:solidFill>
                  <a:srgbClr val="94A3B8"/>
                </a:solidFill>
              </a:defRPr>
            </a:pPr>
            <a:r>
              <a:t>Targeted query-based SERP accordion expansion covering intake timing, dosage, and shelf stability.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8432" y="1371600"/>
            <a:ext cx="3429000" cy="493776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11312" y="1554480"/>
            <a:ext cx="3063240" cy="4572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F97316"/>
                </a:solidFill>
                <a:latin typeface="Consolas"/>
              </a:defRPr>
            </a:pPr>
            <a:r>
              <a:t>CORE UPDATE FORTIFICATION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Zero Update Losses (2024–2026)</a:t>
            </a:r>
          </a:p>
          <a:p>
            <a:pPr>
              <a:spcAft>
                <a:spcPts val="1000"/>
              </a:spcAft>
              <a:defRPr sz="900">
                <a:solidFill>
                  <a:srgbClr val="94A3B8"/>
                </a:solidFill>
              </a:defRPr>
            </a:pPr>
            <a:r>
              <a:t>While competitors lost 40%–60% of organic traffic during Google's spam and core sweeps, Centralsun surged.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E-E-A-T Credentialed Authors</a:t>
            </a:r>
          </a:p>
          <a:p>
            <a:pPr>
              <a:spcAft>
                <a:spcPts val="1000"/>
              </a:spcAft>
              <a:defRPr sz="900">
                <a:solidFill>
                  <a:srgbClr val="94A3B8"/>
                </a:solidFill>
              </a:defRPr>
            </a:pPr>
            <a:r>
              <a:t>Editorial vetting by certified clinical nutritionists with verified LinkedIn and medical registry profiles.</a:t>
            </a:r>
          </a:p>
          <a:p>
            <a:pPr>
              <a:spcAft>
                <a:spcPts val="200"/>
              </a:spcAft>
              <a:defRPr sz="1100" b="1">
                <a:solidFill>
                  <a:srgbClr val="FFFFFF"/>
                </a:solidFill>
              </a:defRPr>
            </a:pPr>
            <a:r>
              <a:t>• Permanent Trust Barrier</a:t>
            </a:r>
          </a:p>
          <a:p>
            <a:pPr>
              <a:spcAft>
                <a:spcPts val="1000"/>
              </a:spcAft>
              <a:defRPr sz="900">
                <a:solidFill>
                  <a:srgbClr val="94A3B8"/>
                </a:solidFill>
              </a:defRPr>
            </a:pPr>
            <a:r>
              <a:t>High barrier to entry: Copycat competitors cannot replicate without legitimate lab testing and clinical investments.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F97316"/>
                </a:solidFill>
                <a:latin typeface="Consolas"/>
              </a:defRPr>
            </a:pPr>
            <a:r>
              <a:t>GENERATIVE ENGINE OPTIMIZATION • MODERN SEARCH DISCOVERY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987552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Segoe UI"/>
              </a:defRPr>
            </a:pPr>
            <a:r>
              <a:t>Dominating Generative AI Search: 308 Verified LLM Citations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20" y="365760"/>
            <a:ext cx="1127455" cy="32004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1000">
                <a:solidFill>
                  <a:srgbClr val="64748B"/>
                </a:solidFill>
                <a:latin typeface="Consolas"/>
              </a:defRPr>
            </a:pPr>
            <a:r>
              <a:t>10 / 12</a:t>
            </a:r>
          </a:p>
        </p:txBody>
      </p:sp>
      <p:pic>
        <p:nvPicPr>
          <p:cNvPr id="6" name="Picture 5" descr="centralsun_geo_citations_breakdow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371600"/>
            <a:ext cx="6583680" cy="327322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498079" y="1371600"/>
            <a:ext cx="3962095" cy="493776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26679" y="1600200"/>
            <a:ext cx="3520440" cy="4480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1000" b="1">
                <a:solidFill>
                  <a:srgbClr val="A855F7"/>
                </a:solidFill>
                <a:latin typeface="Consolas"/>
              </a:defRPr>
            </a:pPr>
            <a:r>
              <a:t>GEO ARCHITECTURAL PILLARS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Structured Semantic Triplets</a:t>
            </a:r>
          </a:p>
          <a:p>
            <a:pPr>
              <a:spcAft>
                <a:spcPts val="1200"/>
              </a:spcAft>
              <a:defRPr sz="950">
                <a:solidFill>
                  <a:srgbClr val="94A3B8"/>
                </a:solidFill>
              </a:defRPr>
            </a:pPr>
            <a:r>
              <a:t>Engineered explicit Subject-Predicate-Object knowledge nodes within product hubs, allowing LLMs (ChatGPT-4o, Gemini 1.5, Google AI) to extract factual assertions seamlessly.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The 'Source of Truth' Phenomenon</a:t>
            </a:r>
          </a:p>
          <a:p>
            <a:pPr>
              <a:spcAft>
                <a:spcPts val="1200"/>
              </a:spcAft>
              <a:defRPr sz="950">
                <a:solidFill>
                  <a:srgbClr val="94A3B8"/>
                </a:solidFill>
              </a:defRPr>
            </a:pPr>
            <a:r>
              <a:t>When users prompt AI agents for 'purest organic European wild bilberry powder tested for heavy metals', Centralsun is returned as the primary cited authority.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Zero-Click Query Interception</a:t>
            </a:r>
          </a:p>
          <a:p>
            <a:pPr>
              <a:spcAft>
                <a:spcPts val="1200"/>
              </a:spcAft>
              <a:defRPr sz="950">
                <a:solidFill>
                  <a:srgbClr val="94A3B8"/>
                </a:solidFill>
              </a:defRPr>
            </a:pPr>
            <a:r>
              <a:t>Rather than losing traffic to AI summary cards, authoritative entity citations drive qualified high-intent users directly to Centralsun's checkout funnel.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F97316"/>
                </a:solidFill>
                <a:latin typeface="Consolas"/>
              </a:defRPr>
            </a:pPr>
            <a:r>
              <a:t>FINANCIAL IMPACT • DTC UNIT ECONOMICS TRANSFORMATION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987552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Segoe UI"/>
              </a:defRPr>
            </a:pPr>
            <a:r>
              <a:t>Financial Engineering: CAC Elimination &amp; Margin Expansion to 96%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20" y="365760"/>
            <a:ext cx="1127455" cy="32004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1000">
                <a:solidFill>
                  <a:srgbClr val="64748B"/>
                </a:solidFill>
                <a:latin typeface="Consolas"/>
              </a:defRPr>
            </a:pPr>
            <a:r>
              <a:t>11 / 12</a:t>
            </a:r>
          </a:p>
        </p:txBody>
      </p:sp>
      <p:pic>
        <p:nvPicPr>
          <p:cNvPr id="6" name="Picture 5" descr="centralsun_cac_margin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371600"/>
            <a:ext cx="6583680" cy="308734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498079" y="1371600"/>
            <a:ext cx="3962095" cy="493776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26679" y="1600200"/>
            <a:ext cx="3520440" cy="4480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1000" b="1">
                <a:solidFill>
                  <a:srgbClr val="10B981"/>
                </a:solidFill>
                <a:latin typeface="Consolas"/>
              </a:defRPr>
            </a:pPr>
            <a:r>
              <a:t>EXECUTIVE FINANCIAL LEDGER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Complete CAC Eradication ($18.40 → $0.00)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Customer acquisition transformed from an inflationary monthly ad liability into a zero-marginal-cost permanent digital asset.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€110,000+ Annualized Ad Budget Retained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Direct savings previously surrendered to Meta and Google ad auctions was reinvested into European cold-chain storage and inventory expansion.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Gross Margin Expansion (42% → 96%)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Net order retention more than doubled as top-line sales bypassed affiliate rev-shares and paid ad platform commissions.</a:t>
            </a:r>
          </a:p>
          <a:p>
            <a:pPr>
              <a:spcAft>
                <a:spcPts val="300"/>
              </a:spcAft>
              <a:defRPr sz="1100" b="1">
                <a:solidFill>
                  <a:srgbClr val="FFFFFF"/>
                </a:solidFill>
              </a:defRPr>
            </a:pPr>
            <a:r>
              <a:t>• Enterprise Multiplier Expansion (+$500K)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t>Ad-dependent DTC stores trade at 0.8x–1.2x revenue multiples. Pure organic DTC brands command 2.5x–4.0x EBITDA valuations.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F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50" b="1">
                <a:solidFill>
                  <a:srgbClr val="F97316"/>
                </a:solidFill>
                <a:latin typeface="Consolas"/>
              </a:defRPr>
            </a:pPr>
            <a:r>
              <a:t>STRATEGIC SUMMARY • EXECUTIVE GROWTH BLUEPRINT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987552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Segoe UI"/>
              </a:defRPr>
            </a:pPr>
            <a:r>
              <a:t>Executive Summary: Scalable Blueprint for Modern DTC Brands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20" y="365760"/>
            <a:ext cx="1127455" cy="32004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defRPr sz="1000">
                <a:solidFill>
                  <a:srgbClr val="64748B"/>
                </a:solidFill>
                <a:latin typeface="Consolas"/>
              </a:defRPr>
            </a:pPr>
            <a:r>
              <a:t>12 /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3429000" cy="251460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508760"/>
            <a:ext cx="3063240" cy="2240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F97316"/>
                </a:solidFill>
                <a:latin typeface="Consolas"/>
              </a:defRPr>
            </a:pPr>
            <a:r>
              <a:t>RULE 01: BUILD OWNED DIGITAL EQUITY</a:t>
            </a:r>
          </a:p>
          <a:p>
            <a:pPr>
              <a:defRPr sz="1000">
                <a:solidFill>
                  <a:srgbClr val="94A3B8"/>
                </a:solidFill>
                <a:latin typeface="Segoe UI"/>
              </a:defRPr>
            </a:pPr>
            <a:r>
              <a:t>Paid ads rent customer attention at escalating rates. Engineering permanent search real estate protects long-term brand enterprise valuation.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79976" y="1371600"/>
            <a:ext cx="3429000" cy="251460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62856" y="1508760"/>
            <a:ext cx="3063240" cy="2240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10B981"/>
                </a:solidFill>
                <a:latin typeface="Consolas"/>
              </a:defRPr>
            </a:pPr>
            <a:r>
              <a:t>RULE 02: CLINICAL DEPTH OVER VOLUME</a:t>
            </a:r>
          </a:p>
          <a:p>
            <a:pPr>
              <a:defRPr sz="1000">
                <a:solidFill>
                  <a:srgbClr val="94A3B8"/>
                </a:solidFill>
                <a:latin typeface="Segoe UI"/>
              </a:defRPr>
            </a:pPr>
            <a:r>
              <a:t>Google algorithms and AI agents penalize thin commodity content. Deep 1,200-word scientifically validated hubs drive 3.85% conversion rates.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8432" y="1371600"/>
            <a:ext cx="3429000" cy="251460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11312" y="1508760"/>
            <a:ext cx="3063240" cy="2240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000" b="1">
                <a:solidFill>
                  <a:srgbClr val="38BDF8"/>
                </a:solidFill>
                <a:latin typeface="Consolas"/>
              </a:defRPr>
            </a:pPr>
            <a:r>
              <a:t>RULE 03: CONQUER GENERATIVE AI (GEO)</a:t>
            </a:r>
          </a:p>
          <a:p>
            <a:pPr>
              <a:defRPr sz="1000">
                <a:solidFill>
                  <a:srgbClr val="94A3B8"/>
                </a:solidFill>
                <a:latin typeface="Segoe UI"/>
              </a:defRPr>
            </a:pPr>
            <a:r>
              <a:t>Search discovery is splitting between Google SERPs and LLMs. Semantic structured data ensures your brand is the cited answer across all platforms.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114800"/>
            <a:ext cx="10728655" cy="2194560"/>
          </a:xfrm>
          <a:prstGeom prst="roundRect">
            <a:avLst/>
          </a:prstGeom>
          <a:solidFill>
            <a:srgbClr val="131B2E"/>
          </a:solidFill>
          <a:ln w="12700"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4297680"/>
            <a:ext cx="10149840" cy="1828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950" b="1">
                <a:solidFill>
                  <a:srgbClr val="F97316"/>
                </a:solidFill>
                <a:latin typeface="Consolas"/>
              </a:defRPr>
            </a:pPr>
            <a:r>
              <a:t>REPORT PREPARED &amp; AUTHORED BY</a:t>
            </a:r>
          </a:p>
          <a:p>
            <a:pPr>
              <a:defRPr sz="1600" b="1">
                <a:solidFill>
                  <a:srgbClr val="FFFFFF"/>
                </a:solidFill>
                <a:latin typeface="Segoe UI"/>
              </a:defRPr>
            </a:pPr>
            <a:r>
              <a:t>Romana Khan</a:t>
            </a:r>
          </a:p>
          <a:p>
            <a:pPr>
              <a:spcAft>
                <a:spcPts val="600"/>
              </a:spcAft>
              <a:defRPr sz="1100">
                <a:solidFill>
                  <a:srgbClr val="10B981"/>
                </a:solidFill>
                <a:latin typeface="Segoe UI"/>
              </a:defRPr>
            </a:pPr>
            <a:r>
              <a:t>Principal E-Commerce Growth Architect &amp; Performance Marketing Lead  •  Digixfly Search Engineering</a:t>
            </a:r>
          </a:p>
          <a:p>
            <a:pPr>
              <a:defRPr sz="950">
                <a:solidFill>
                  <a:srgbClr val="64748B"/>
                </a:solidFill>
                <a:latin typeface="Consolas"/>
              </a:defRPr>
            </a:pPr>
            <a:r>
              <a:t>Peer Reviewed by Aftab M. (Search Architect)  •  Client Focus: Centralsun (centralsun.com)  •  Direct Contact: team@digixfly.com  •  digixfly.com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